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6858000" cy="9906000" type="A4"/>
  <p:notesSz cx="6858000" cy="9144000"/>
  <p:embeddedFontLst>
    <p:embeddedFont>
      <p:font typeface="AGIMEXTRA" panose="02000303000000000000" pitchFamily="2" charset="0"/>
      <p:regular r:id="rId4"/>
      <p:bold r:id="rId5"/>
    </p:embeddedFont>
    <p:embeddedFont>
      <p:font typeface="HELLORECESS" panose="02000603000000000000" pitchFamily="2" charset="0"/>
      <p:regular r:id="rId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9BF"/>
    <a:srgbClr val="F135AD"/>
    <a:srgbClr val="60A4FF"/>
    <a:srgbClr val="965DC6"/>
    <a:srgbClr val="7BE4D2"/>
    <a:srgbClr val="BDADF2"/>
    <a:srgbClr val="FDDA0D"/>
    <a:srgbClr val="FE6B73"/>
    <a:srgbClr val="3FD4E1"/>
    <a:srgbClr val="8BC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0"/>
    <p:restoredTop sz="91395"/>
  </p:normalViewPr>
  <p:slideViewPr>
    <p:cSldViewPr snapToGrid="0" snapToObjects="1">
      <p:cViewPr varScale="1">
        <p:scale>
          <a:sx n="73" d="100"/>
          <a:sy n="73" d="100"/>
        </p:scale>
        <p:origin x="23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92949-D9D6-664C-81DA-5DCCB0057E2B}" type="datetimeFigureOut">
              <a:rPr lang="en-US" smtClean="0"/>
              <a:t>6/24/24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2CF87-D261-4C43-84DD-E9840B505A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6/24/24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6/24/24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6/24/24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6/24/24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6/24/24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6/24/24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1202F-E264-F64D-A266-50F0B702F9B6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kmoccia@auburnschool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" y="2953862"/>
            <a:ext cx="32419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LORECESS" panose="02000603000000000000" pitchFamily="2" charset="0"/>
                <a:ea typeface="HELLORECESS" panose="02000603000000000000" pitchFamily="2" charset="0"/>
              </a:rPr>
              <a:t>Welcome to the 2024-2025 school year! I am your teacher, Ms. Moccia. This is my 6</a:t>
            </a:r>
            <a:r>
              <a:rPr lang="en-US" sz="1400" baseline="30000" dirty="0">
                <a:latin typeface="HELLORECESS" panose="02000603000000000000" pitchFamily="2" charset="0"/>
                <a:ea typeface="HELLORECESS" panose="02000603000000000000" pitchFamily="2" charset="0"/>
              </a:rPr>
              <a:t>th</a:t>
            </a:r>
            <a:r>
              <a:rPr lang="en-US" sz="1400" dirty="0">
                <a:latin typeface="HELLORECESS" panose="02000603000000000000" pitchFamily="2" charset="0"/>
                <a:ea typeface="HELLORECESS" panose="02000603000000000000" pitchFamily="2" charset="0"/>
              </a:rPr>
              <a:t> year teaching and 5</a:t>
            </a:r>
            <a:r>
              <a:rPr lang="en-US" sz="1400" baseline="30000" dirty="0">
                <a:latin typeface="HELLORECESS" panose="02000603000000000000" pitchFamily="2" charset="0"/>
                <a:ea typeface="HELLORECESS" panose="02000603000000000000" pitchFamily="2" charset="0"/>
              </a:rPr>
              <a:t>th</a:t>
            </a:r>
            <a:r>
              <a:rPr lang="en-US" sz="1400" dirty="0">
                <a:latin typeface="HELLORECESS" panose="02000603000000000000" pitchFamily="2" charset="0"/>
                <a:ea typeface="HELLORECESS" panose="02000603000000000000" pitchFamily="2" charset="0"/>
              </a:rPr>
              <a:t> year at Pick. I am excited to start this new adventure with you! 3</a:t>
            </a:r>
            <a:r>
              <a:rPr lang="en-US" sz="1400" baseline="30000" dirty="0">
                <a:latin typeface="HELLORECESS" panose="02000603000000000000" pitchFamily="2" charset="0"/>
                <a:ea typeface="HELLORECESS" panose="02000603000000000000" pitchFamily="2" charset="0"/>
              </a:rPr>
              <a:t>rd</a:t>
            </a:r>
            <a:r>
              <a:rPr lang="en-US" sz="1400" dirty="0">
                <a:latin typeface="HELLORECESS" panose="02000603000000000000" pitchFamily="2" charset="0"/>
                <a:ea typeface="HELLORECESS" panose="02000603000000000000" pitchFamily="2" charset="0"/>
              </a:rPr>
              <a:t> grade will be filled with fun activities and new concepts. You will learn so many new skills! I can’t wait to watch our class family grow and see how much you achieve. You will do great things and I will help you have a blast along the way.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529" y="6315367"/>
            <a:ext cx="33028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LORECESS" panose="02000603000000000000" pitchFamily="2" charset="0"/>
                <a:ea typeface="HELLORECESS" panose="02000603000000000000" pitchFamily="2" charset="0"/>
              </a:rPr>
              <a:t>Candy: </a:t>
            </a:r>
            <a: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  <a:t>Sweet Tart Mini Chewy</a:t>
            </a:r>
          </a:p>
          <a:p>
            <a:r>
              <a:rPr lang="en-US" b="1" dirty="0">
                <a:latin typeface="HELLORECESS" panose="02000603000000000000" pitchFamily="2" charset="0"/>
                <a:ea typeface="HELLORECESS" panose="02000603000000000000" pitchFamily="2" charset="0"/>
              </a:rPr>
              <a:t>Drink: </a:t>
            </a:r>
            <a: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  <a:t>Iced Coffee</a:t>
            </a:r>
          </a:p>
          <a:p>
            <a:r>
              <a:rPr lang="en-US" b="1" dirty="0">
                <a:latin typeface="HELLORECESS" panose="02000603000000000000" pitchFamily="2" charset="0"/>
                <a:ea typeface="HELLORECESS" panose="02000603000000000000" pitchFamily="2" charset="0"/>
              </a:rPr>
              <a:t>Color: </a:t>
            </a:r>
            <a: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  <a:t>Light Blue</a:t>
            </a:r>
          </a:p>
          <a:p>
            <a:r>
              <a:rPr lang="en-US" b="1" dirty="0">
                <a:latin typeface="HELLORECESS" panose="02000603000000000000" pitchFamily="2" charset="0"/>
                <a:ea typeface="HELLORECESS" panose="02000603000000000000" pitchFamily="2" charset="0"/>
              </a:rPr>
              <a:t>Movie: </a:t>
            </a:r>
            <a: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  <a:t>Secret Life of Pets</a:t>
            </a:r>
          </a:p>
          <a:p>
            <a:r>
              <a:rPr lang="en-US" b="1" dirty="0">
                <a:latin typeface="HELLORECESS" panose="02000603000000000000" pitchFamily="2" charset="0"/>
                <a:ea typeface="HELLORECESS" panose="02000603000000000000" pitchFamily="2" charset="0"/>
              </a:rPr>
              <a:t>Hobbies: </a:t>
            </a:r>
            <a: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  <a:t>When I am away from schoolwork, I enjoy spending time with friends and family, reading my favorite books, playing with my cat Murphy and large mugs of coffee!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8333" y="4246524"/>
            <a:ext cx="26600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  <a:t>Bachelor’s Degree in Elementary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  <a:t>Master’s Degree in Elementary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  <a:t>Administration and Leadership Certification</a:t>
            </a:r>
          </a:p>
          <a:p>
            <a:endParaRPr lang="en-US" dirty="0"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" y="2394066"/>
            <a:ext cx="3246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GIMEXTRA" panose="02000303000000000000" pitchFamily="2" charset="0"/>
                <a:ea typeface="AGIMEXTRA" panose="02000303000000000000" pitchFamily="2" charset="0"/>
              </a:rPr>
              <a:t>Hello!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" y="5868148"/>
            <a:ext cx="3246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GIMEXTRA" panose="02000303000000000000" pitchFamily="2" charset="0"/>
                <a:ea typeface="AGIMEXTRA" panose="02000303000000000000" pitchFamily="2" charset="0"/>
              </a:rPr>
              <a:t>Favorite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7724" y="3723393"/>
            <a:ext cx="306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GIMEXTRA" panose="02000303000000000000" pitchFamily="2" charset="0"/>
                <a:ea typeface="AGIMEXTRA" panose="02000303000000000000" pitchFamily="2" charset="0"/>
              </a:rPr>
              <a:t>Education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07724" y="7287720"/>
            <a:ext cx="3067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GIMEXTRA" panose="02000303000000000000" pitchFamily="2" charset="0"/>
                <a:ea typeface="AGIMEXTRA" panose="02000303000000000000" pitchFamily="2" charset="0"/>
              </a:rPr>
              <a:t>Contact Me </a:t>
            </a:r>
          </a:p>
          <a:p>
            <a:pPr algn="ctr"/>
            <a:endParaRPr lang="en-US" sz="3600" dirty="0"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2" name="Picture 1" descr="A person sitting at a table holding a cup&#10;&#10;Description automatically generated">
            <a:extLst>
              <a:ext uri="{FF2B5EF4-FFF2-40B4-BE49-F238E27FC236}">
                <a16:creationId xmlns:a16="http://schemas.microsoft.com/office/drawing/2014/main" id="{6B41002A-12CD-EA1E-8AAE-346795103C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" t="6725" r="147" b="12518"/>
          <a:stretch/>
        </p:blipFill>
        <p:spPr>
          <a:xfrm>
            <a:off x="3607724" y="246185"/>
            <a:ext cx="3170534" cy="32434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6DCC70F-F23A-8294-9274-9DE54DB5A1AA}"/>
              </a:ext>
            </a:extLst>
          </p:cNvPr>
          <p:cNvSpPr/>
          <p:nvPr/>
        </p:nvSpPr>
        <p:spPr>
          <a:xfrm>
            <a:off x="2920133" y="2048825"/>
            <a:ext cx="3398273" cy="923330"/>
          </a:xfrm>
          <a:custGeom>
            <a:avLst/>
            <a:gdLst>
              <a:gd name="connsiteX0" fmla="*/ 0 w 2272858"/>
              <a:gd name="connsiteY0" fmla="*/ 0 h 923330"/>
              <a:gd name="connsiteX1" fmla="*/ 2272858 w 2272858"/>
              <a:gd name="connsiteY1" fmla="*/ 0 h 923330"/>
              <a:gd name="connsiteX2" fmla="*/ 2272858 w 2272858"/>
              <a:gd name="connsiteY2" fmla="*/ 923330 h 923330"/>
              <a:gd name="connsiteX3" fmla="*/ 0 w 2272858"/>
              <a:gd name="connsiteY3" fmla="*/ 923330 h 923330"/>
              <a:gd name="connsiteX4" fmla="*/ 0 w 2272858"/>
              <a:gd name="connsiteY4" fmla="*/ 0 h 923330"/>
              <a:gd name="connsiteX0" fmla="*/ 246185 w 2272858"/>
              <a:gd name="connsiteY0" fmla="*/ 0 h 1609130"/>
              <a:gd name="connsiteX1" fmla="*/ 2272858 w 2272858"/>
              <a:gd name="connsiteY1" fmla="*/ 685800 h 1609130"/>
              <a:gd name="connsiteX2" fmla="*/ 2272858 w 2272858"/>
              <a:gd name="connsiteY2" fmla="*/ 1609130 h 1609130"/>
              <a:gd name="connsiteX3" fmla="*/ 0 w 2272858"/>
              <a:gd name="connsiteY3" fmla="*/ 1609130 h 1609130"/>
              <a:gd name="connsiteX4" fmla="*/ 246185 w 2272858"/>
              <a:gd name="connsiteY4" fmla="*/ 0 h 1609130"/>
              <a:gd name="connsiteX0" fmla="*/ 246185 w 2272858"/>
              <a:gd name="connsiteY0" fmla="*/ 0 h 2470776"/>
              <a:gd name="connsiteX1" fmla="*/ 2272858 w 2272858"/>
              <a:gd name="connsiteY1" fmla="*/ 685800 h 2470776"/>
              <a:gd name="connsiteX2" fmla="*/ 1973919 w 2272858"/>
              <a:gd name="connsiteY2" fmla="*/ 2470776 h 2470776"/>
              <a:gd name="connsiteX3" fmla="*/ 0 w 2272858"/>
              <a:gd name="connsiteY3" fmla="*/ 1609130 h 2470776"/>
              <a:gd name="connsiteX4" fmla="*/ 246185 w 2272858"/>
              <a:gd name="connsiteY4" fmla="*/ 0 h 2470776"/>
              <a:gd name="connsiteX0" fmla="*/ 246185 w 3398273"/>
              <a:gd name="connsiteY0" fmla="*/ 0 h 2470776"/>
              <a:gd name="connsiteX1" fmla="*/ 3398273 w 3398273"/>
              <a:gd name="connsiteY1" fmla="*/ 2004646 h 2470776"/>
              <a:gd name="connsiteX2" fmla="*/ 1973919 w 3398273"/>
              <a:gd name="connsiteY2" fmla="*/ 2470776 h 2470776"/>
              <a:gd name="connsiteX3" fmla="*/ 0 w 3398273"/>
              <a:gd name="connsiteY3" fmla="*/ 1609130 h 2470776"/>
              <a:gd name="connsiteX4" fmla="*/ 246185 w 3398273"/>
              <a:gd name="connsiteY4" fmla="*/ 0 h 247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8273" h="2470776">
                <a:moveTo>
                  <a:pt x="246185" y="0"/>
                </a:moveTo>
                <a:lnTo>
                  <a:pt x="3398273" y="2004646"/>
                </a:lnTo>
                <a:lnTo>
                  <a:pt x="1973919" y="2470776"/>
                </a:lnTo>
                <a:lnTo>
                  <a:pt x="0" y="1609130"/>
                </a:lnTo>
                <a:lnTo>
                  <a:pt x="246185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df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DD70E9-F977-0489-ECBC-01FC2D158E84}"/>
              </a:ext>
            </a:extLst>
          </p:cNvPr>
          <p:cNvSpPr txBox="1"/>
          <p:nvPr/>
        </p:nvSpPr>
        <p:spPr>
          <a:xfrm>
            <a:off x="3710861" y="7721848"/>
            <a:ext cx="3067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RECESS" panose="02000603000000000000" pitchFamily="2" charset="0"/>
                <a:ea typeface="HELLORECESS" panose="02000603000000000000" pitchFamily="2" charset="0"/>
                <a:hlinkClick r:id="rId4"/>
              </a:rPr>
              <a:t>Skmoccia@auburnschools.org</a:t>
            </a:r>
            <a:endParaRPr lang="en-US" dirty="0"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  <a:t>334-887-2100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  <a:t>1320 N College St, Auburn, AL 36830</a:t>
            </a:r>
          </a:p>
          <a:p>
            <a:endParaRPr lang="en-US" dirty="0"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182</Words>
  <Application>Microsoft Macintosh PowerPoint</Application>
  <PresentationFormat>A4 Paper (210x297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HELLORECESS</vt:lpstr>
      <vt:lpstr>Calibri Light</vt:lpstr>
      <vt:lpstr>Arial</vt:lpstr>
      <vt:lpstr>AGIMEXTRA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Chantelle Jacobs</dc:creator>
  <cp:lastModifiedBy>Moccia, Samantha</cp:lastModifiedBy>
  <cp:revision>111</cp:revision>
  <cp:lastPrinted>2021-01-10T12:29:00Z</cp:lastPrinted>
  <dcterms:created xsi:type="dcterms:W3CDTF">2019-12-11T06:23:00Z</dcterms:created>
  <dcterms:modified xsi:type="dcterms:W3CDTF">2024-06-24T19:41:33Z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BE4BF6D5DA22450885EBD2E637BF270D</vt:lpwstr>
  </property>
  <property fmtid="{D5CDD505-2E9C-101B-9397-08002B2CF9AE}" pid="3" name="KSOProductBuildVer">
    <vt:lpwstr>1033-11.2.0.11537</vt:lpwstr>
  </property>
</Properties>
</file>